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8" r:id="rId7"/>
    <p:sldId id="270" r:id="rId8"/>
    <p:sldId id="272" r:id="rId9"/>
    <p:sldId id="271" r:id="rId10"/>
    <p:sldId id="279" r:id="rId11"/>
    <p:sldId id="267" r:id="rId12"/>
    <p:sldId id="269" r:id="rId13"/>
    <p:sldId id="273" r:id="rId14"/>
    <p:sldId id="261" r:id="rId15"/>
    <p:sldId id="277" r:id="rId16"/>
    <p:sldId id="274" r:id="rId17"/>
    <p:sldId id="275" r:id="rId18"/>
    <p:sldId id="276" r:id="rId19"/>
    <p:sldId id="26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34EEE9A-EA6C-441B-89DE-493E7E1B91FD}"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4188657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4EEE9A-EA6C-441B-89DE-493E7E1B91FD}"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1316164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4EEE9A-EA6C-441B-89DE-493E7E1B91FD}"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890022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4EEE9A-EA6C-441B-89DE-493E7E1B91FD}"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240273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34EEE9A-EA6C-441B-89DE-493E7E1B91FD}"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4042488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34EEE9A-EA6C-441B-89DE-493E7E1B91FD}" type="datetimeFigureOut">
              <a:rPr lang="en-GB" smtClean="0"/>
              <a:t>02/06/2017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1318147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34EEE9A-EA6C-441B-89DE-493E7E1B91FD}" type="datetimeFigureOut">
              <a:rPr lang="en-GB" smtClean="0"/>
              <a:t>02/06/2017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2059639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34EEE9A-EA6C-441B-89DE-493E7E1B91FD}" type="datetimeFigureOut">
              <a:rPr lang="en-GB" smtClean="0"/>
              <a:t>02/06/2017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1374647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4EEE9A-EA6C-441B-89DE-493E7E1B91FD}" type="datetimeFigureOut">
              <a:rPr lang="en-GB" smtClean="0"/>
              <a:t>02/06/2017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3928774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34EEE9A-EA6C-441B-89DE-493E7E1B91FD}" type="datetimeFigureOut">
              <a:rPr lang="en-GB" smtClean="0"/>
              <a:t>02/06/2017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4293833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34EEE9A-EA6C-441B-89DE-493E7E1B91FD}" type="datetimeFigureOut">
              <a:rPr lang="en-GB" smtClean="0"/>
              <a:t>02/06/2017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2FFDCB3-8D27-41FF-8C43-C01BB4FC1030}" type="slidenum">
              <a:rPr lang="en-GB" smtClean="0"/>
              <a:t>‹#›</a:t>
            </a:fld>
            <a:endParaRPr lang="en-GB"/>
          </a:p>
        </p:txBody>
      </p:sp>
    </p:spTree>
    <p:extLst>
      <p:ext uri="{BB962C8B-B14F-4D97-AF65-F5344CB8AC3E}">
        <p14:creationId xmlns:p14="http://schemas.microsoft.com/office/powerpoint/2010/main" val="1262298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4EEE9A-EA6C-441B-89DE-493E7E1B91FD}" type="datetimeFigureOut">
              <a:rPr lang="en-GB" smtClean="0"/>
              <a:t>02/06/2017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FFDCB3-8D27-41FF-8C43-C01BB4FC1030}" type="slidenum">
              <a:rPr lang="en-GB" smtClean="0"/>
              <a:t>‹#›</a:t>
            </a:fld>
            <a:endParaRPr lang="en-GB"/>
          </a:p>
        </p:txBody>
      </p:sp>
    </p:spTree>
    <p:extLst>
      <p:ext uri="{BB962C8B-B14F-4D97-AF65-F5344CB8AC3E}">
        <p14:creationId xmlns:p14="http://schemas.microsoft.com/office/powerpoint/2010/main" val="34452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teachingenglish.org.uk/article/total-physical-response-tpr"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reflect-action.org/reflecteso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eewiki.newint.org/index.php/Teaching_Basic_Literacy" TargetMode="Externa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www.easypacelearning.com/all-lessons/grammar/1198-12-verb-tenses-table-learning-english-grammar-tenses" TargetMode="External"/><Relationship Id="rId2" Type="http://schemas.openxmlformats.org/officeDocument/2006/relationships/hyperlink" Target="https://eewiki.newint.org/images/e/e0/50_steps_to_improving_your_grammar.pdf" TargetMode="External"/><Relationship Id="rId1" Type="http://schemas.openxmlformats.org/officeDocument/2006/relationships/slideLayout" Target="../slideLayouts/slideLayout2.xml"/><Relationship Id="rId5" Type="http://schemas.openxmlformats.org/officeDocument/2006/relationships/hyperlink" Target="https://www.teachingenglish.org.uk/article/timelines" TargetMode="External"/><Relationship Id="rId4" Type="http://schemas.openxmlformats.org/officeDocument/2006/relationships/hyperlink" Target="https://www.englishclub.com/esl-quizzes/grammar-5-tenses-2.ht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eewiki.newint.org/index.php/For_volunteer_teachers_of_refuge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lumOff val="5000"/>
          </a:schemeClr>
        </a:solidFill>
        <a:effectLst/>
      </p:bgPr>
    </p:bg>
    <p:spTree>
      <p:nvGrpSpPr>
        <p:cNvPr id="1" name=""/>
        <p:cNvGrpSpPr/>
        <p:nvPr/>
      </p:nvGrpSpPr>
      <p:grpSpPr>
        <a:xfrm>
          <a:off x="0" y="0"/>
          <a:ext cx="0" cy="0"/>
          <a:chOff x="0" y="0"/>
          <a:chExt cx="0" cy="0"/>
        </a:xfrm>
      </p:grpSpPr>
      <p:pic>
        <p:nvPicPr>
          <p:cNvPr id="5" name="Picture 4" descr="A group of people sitting at a table using a computer&#10;&#10;Description generated with very high confidence"/>
          <p:cNvPicPr>
            <a:picLocks noChangeAspect="1"/>
          </p:cNvPicPr>
          <p:nvPr/>
        </p:nvPicPr>
        <p:blipFill rotWithShape="1">
          <a:blip r:embed="rId2">
            <a:extLst>
              <a:ext uri="{28A0092B-C50C-407E-A947-70E740481C1C}">
                <a14:useLocalDpi xmlns:a14="http://schemas.microsoft.com/office/drawing/2010/main" val="0"/>
              </a:ext>
            </a:extLst>
          </a:blip>
          <a:srcRect t="21383" b="16117"/>
          <a:stretch/>
        </p:blipFill>
        <p:spPr>
          <a:xfrm>
            <a:off x="20" y="10"/>
            <a:ext cx="12191980" cy="4571990"/>
          </a:xfrm>
          <a:prstGeom prst="rect">
            <a:avLst/>
          </a:prstGeom>
        </p:spPr>
      </p:pic>
      <p:cxnSp>
        <p:nvCxnSpPr>
          <p:cNvPr id="10" name="Straight Connector 9"/>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433136" y="5091762"/>
            <a:ext cx="7834193" cy="1264588"/>
          </a:xfrm>
        </p:spPr>
        <p:txBody>
          <a:bodyPr anchor="ctr">
            <a:normAutofit/>
          </a:bodyPr>
          <a:lstStyle/>
          <a:p>
            <a:pPr algn="r"/>
            <a:r>
              <a:rPr lang="en-GB" err="1"/>
              <a:t>Polykastro</a:t>
            </a:r>
            <a:endParaRPr lang="en-GB"/>
          </a:p>
        </p:txBody>
      </p:sp>
      <p:sp>
        <p:nvSpPr>
          <p:cNvPr id="3" name="Subtitle 2"/>
          <p:cNvSpPr>
            <a:spLocks noGrp="1"/>
          </p:cNvSpPr>
          <p:nvPr>
            <p:ph type="subTitle" idx="1"/>
          </p:nvPr>
        </p:nvSpPr>
        <p:spPr>
          <a:xfrm>
            <a:off x="8499107" y="5091763"/>
            <a:ext cx="2974207" cy="1264587"/>
          </a:xfrm>
        </p:spPr>
        <p:txBody>
          <a:bodyPr anchor="ctr">
            <a:normAutofit/>
          </a:bodyPr>
          <a:lstStyle/>
          <a:p>
            <a:pPr algn="l"/>
            <a:r>
              <a:rPr lang="en-GB" sz="2000"/>
              <a:t>Linda Ruas April 2017</a:t>
            </a:r>
          </a:p>
        </p:txBody>
      </p:sp>
    </p:spTree>
    <p:extLst>
      <p:ext uri="{BB962C8B-B14F-4D97-AF65-F5344CB8AC3E}">
        <p14:creationId xmlns:p14="http://schemas.microsoft.com/office/powerpoint/2010/main" val="331612267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Total Physical Response</a:t>
            </a:r>
            <a:r>
              <a:rPr lang="en-GB" dirty="0"/>
              <a:t> </a:t>
            </a:r>
          </a:p>
        </p:txBody>
      </p:sp>
      <p:sp>
        <p:nvSpPr>
          <p:cNvPr id="3" name="Content Placeholder 2"/>
          <p:cNvSpPr>
            <a:spLocks noGrp="1"/>
          </p:cNvSpPr>
          <p:nvPr>
            <p:ph idx="1"/>
          </p:nvPr>
        </p:nvSpPr>
        <p:spPr>
          <a:xfrm>
            <a:off x="649357" y="1537252"/>
            <a:ext cx="11052313" cy="5155096"/>
          </a:xfrm>
        </p:spPr>
        <p:txBody>
          <a:bodyPr>
            <a:normAutofit fontScale="92500"/>
          </a:bodyPr>
          <a:lstStyle/>
          <a:p>
            <a:r>
              <a:rPr lang="en-GB" dirty="0"/>
              <a:t>A method developed in the 1970s to help children learn other languages as they learnt their own. It can be very enjoyable for both groups of children and adults as they are physically engaged, which can help memory. </a:t>
            </a:r>
          </a:p>
          <a:p>
            <a:r>
              <a:rPr lang="en-GB" dirty="0"/>
              <a:t>The teacher gives a series of commands, while doing the action herself </a:t>
            </a:r>
            <a:r>
              <a:rPr lang="en-GB" dirty="0" err="1"/>
              <a:t>eg</a:t>
            </a:r>
            <a:r>
              <a:rPr lang="en-GB" dirty="0"/>
              <a:t>. stand up, walk, stop, turn, point to the window, point to the floor, pick up the pen, sit on the table. Learners simply follow the commands, and when they are ready, the teacher can stop doing the actions herself, choose students to follow commands individually, get learners to repeat the language as they do the action, and finally, give commands themselves. </a:t>
            </a:r>
          </a:p>
          <a:p>
            <a:r>
              <a:rPr lang="en-GB" dirty="0"/>
              <a:t>More information: </a:t>
            </a:r>
            <a:r>
              <a:rPr lang="en-GB" dirty="0">
                <a:hlinkClick r:id="rId2"/>
              </a:rPr>
              <a:t>https://www.teachingenglish.org.uk/article/total-physical-response-tpr</a:t>
            </a:r>
            <a:r>
              <a:rPr lang="en-GB" dirty="0"/>
              <a:t> </a:t>
            </a:r>
          </a:p>
          <a:p>
            <a:r>
              <a:rPr lang="en-GB" b="1" dirty="0"/>
              <a:t>What can / can’t you use it for? How would it suit your students?</a:t>
            </a:r>
          </a:p>
          <a:p>
            <a:endParaRPr lang="en-GB" dirty="0"/>
          </a:p>
        </p:txBody>
      </p:sp>
    </p:spTree>
    <p:extLst>
      <p:ext uri="{BB962C8B-B14F-4D97-AF65-F5344CB8AC3E}">
        <p14:creationId xmlns:p14="http://schemas.microsoft.com/office/powerpoint/2010/main" val="5853698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3" name="Straight Connector 12"/>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838200" y="620742"/>
            <a:ext cx="10515600" cy="1645603"/>
          </a:xfrm>
        </p:spPr>
        <p:txBody>
          <a:bodyPr>
            <a:normAutofit fontScale="90000"/>
          </a:bodyPr>
          <a:lstStyle/>
          <a:p>
            <a:r>
              <a:rPr lang="en-GB" b="1" dirty="0">
                <a:solidFill>
                  <a:srgbClr val="FFFFFF"/>
                </a:solidFill>
              </a:rPr>
              <a:t>Basic Principles of teaching after the TPR demonstration in Portuguese: </a:t>
            </a:r>
            <a:br>
              <a:rPr lang="en-GB" b="1" dirty="0">
                <a:solidFill>
                  <a:srgbClr val="FFFFFF"/>
                </a:solidFill>
              </a:rPr>
            </a:br>
            <a:r>
              <a:rPr lang="en-GB" b="1" dirty="0">
                <a:solidFill>
                  <a:srgbClr val="FFFFFF"/>
                </a:solidFill>
              </a:rPr>
              <a:t>Put these in order of importance:</a:t>
            </a:r>
          </a:p>
        </p:txBody>
      </p:sp>
      <p:sp>
        <p:nvSpPr>
          <p:cNvPr id="5" name="Content Placeholder 4"/>
          <p:cNvSpPr>
            <a:spLocks noGrp="1"/>
          </p:cNvSpPr>
          <p:nvPr>
            <p:ph sz="half" idx="1"/>
          </p:nvPr>
        </p:nvSpPr>
        <p:spPr>
          <a:xfrm>
            <a:off x="838200" y="2266345"/>
            <a:ext cx="5097780" cy="3910617"/>
          </a:xfrm>
        </p:spPr>
        <p:txBody>
          <a:bodyPr>
            <a:normAutofit/>
          </a:bodyPr>
          <a:lstStyle/>
          <a:p>
            <a:pPr marL="0" indent="0">
              <a:buNone/>
            </a:pPr>
            <a:r>
              <a:rPr lang="en-GB" sz="4000" dirty="0">
                <a:solidFill>
                  <a:srgbClr val="FFFFFF"/>
                </a:solidFill>
              </a:rPr>
              <a:t>a) repetition </a:t>
            </a:r>
          </a:p>
          <a:p>
            <a:pPr marL="0" indent="0">
              <a:buNone/>
            </a:pPr>
            <a:r>
              <a:rPr lang="en-GB" sz="4000" dirty="0">
                <a:solidFill>
                  <a:srgbClr val="FFFFFF"/>
                </a:solidFill>
              </a:rPr>
              <a:t>b) minimal, simple teacher talk </a:t>
            </a:r>
          </a:p>
          <a:p>
            <a:pPr marL="0" indent="0">
              <a:buNone/>
            </a:pPr>
            <a:r>
              <a:rPr lang="en-GB" sz="4000" dirty="0">
                <a:solidFill>
                  <a:srgbClr val="FFFFFF"/>
                </a:solidFill>
              </a:rPr>
              <a:t>c) review and build </a:t>
            </a:r>
          </a:p>
          <a:p>
            <a:pPr marL="0" indent="0">
              <a:buNone/>
            </a:pPr>
            <a:r>
              <a:rPr lang="en-GB" sz="4000" dirty="0">
                <a:solidFill>
                  <a:srgbClr val="FFFFFF"/>
                </a:solidFill>
              </a:rPr>
              <a:t>d) sensitivity </a:t>
            </a:r>
          </a:p>
          <a:p>
            <a:pPr marL="0" indent="0">
              <a:buNone/>
            </a:pPr>
            <a:r>
              <a:rPr lang="en-GB" sz="4000" dirty="0">
                <a:solidFill>
                  <a:srgbClr val="FFFFFF"/>
                </a:solidFill>
              </a:rPr>
              <a:t>e) study skills </a:t>
            </a:r>
          </a:p>
          <a:p>
            <a:endParaRPr lang="en-GB" sz="2400" dirty="0">
              <a:solidFill>
                <a:srgbClr val="FFFFFF"/>
              </a:solidFill>
            </a:endParaRPr>
          </a:p>
        </p:txBody>
      </p:sp>
      <p:sp>
        <p:nvSpPr>
          <p:cNvPr id="6" name="Content Placeholder 5"/>
          <p:cNvSpPr>
            <a:spLocks noGrp="1"/>
          </p:cNvSpPr>
          <p:nvPr>
            <p:ph sz="half" idx="2"/>
          </p:nvPr>
        </p:nvSpPr>
        <p:spPr>
          <a:xfrm>
            <a:off x="5935980" y="2266345"/>
            <a:ext cx="5417820" cy="4311876"/>
          </a:xfrm>
        </p:spPr>
        <p:txBody>
          <a:bodyPr>
            <a:normAutofit lnSpcReduction="10000"/>
          </a:bodyPr>
          <a:lstStyle/>
          <a:p>
            <a:pPr marL="0" indent="0">
              <a:buNone/>
            </a:pPr>
            <a:r>
              <a:rPr lang="en-GB" sz="4000" dirty="0">
                <a:solidFill>
                  <a:srgbClr val="FFFFFF"/>
                </a:solidFill>
              </a:rPr>
              <a:t>f) maximise student talking </a:t>
            </a:r>
          </a:p>
          <a:p>
            <a:pPr marL="0" indent="0">
              <a:buNone/>
            </a:pPr>
            <a:r>
              <a:rPr lang="en-GB" sz="4000" dirty="0">
                <a:solidFill>
                  <a:srgbClr val="FFFFFF"/>
                </a:solidFill>
              </a:rPr>
              <a:t>g) differentiation </a:t>
            </a:r>
          </a:p>
          <a:p>
            <a:pPr marL="0" indent="0">
              <a:buNone/>
            </a:pPr>
            <a:r>
              <a:rPr lang="en-GB" sz="4000" dirty="0" err="1">
                <a:solidFill>
                  <a:srgbClr val="FFFFFF"/>
                </a:solidFill>
              </a:rPr>
              <a:t>i</a:t>
            </a:r>
            <a:r>
              <a:rPr lang="en-GB" sz="4000" dirty="0">
                <a:solidFill>
                  <a:srgbClr val="FFFFFF"/>
                </a:solidFill>
              </a:rPr>
              <a:t>) relevance </a:t>
            </a:r>
          </a:p>
          <a:p>
            <a:pPr marL="0" indent="0">
              <a:buNone/>
            </a:pPr>
            <a:r>
              <a:rPr lang="en-GB" sz="4000" dirty="0">
                <a:solidFill>
                  <a:srgbClr val="FFFFFF"/>
                </a:solidFill>
              </a:rPr>
              <a:t>j) meaningful learning in context </a:t>
            </a:r>
          </a:p>
          <a:p>
            <a:pPr marL="0" indent="0">
              <a:buNone/>
            </a:pPr>
            <a:r>
              <a:rPr lang="en-GB" sz="4000" dirty="0">
                <a:solidFill>
                  <a:srgbClr val="FFFFFF"/>
                </a:solidFill>
              </a:rPr>
              <a:t>k) error correction </a:t>
            </a:r>
          </a:p>
          <a:p>
            <a:pPr marL="0" indent="0">
              <a:buNone/>
            </a:pPr>
            <a:endParaRPr lang="en-GB" sz="2400" dirty="0">
              <a:solidFill>
                <a:srgbClr val="FFFFFF"/>
              </a:solidFill>
            </a:endParaRPr>
          </a:p>
        </p:txBody>
      </p:sp>
    </p:spTree>
    <p:extLst>
      <p:ext uri="{BB962C8B-B14F-4D97-AF65-F5344CB8AC3E}">
        <p14:creationId xmlns:p14="http://schemas.microsoft.com/office/powerpoint/2010/main" val="1704997111"/>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62152"/>
            <a:ext cx="10515600" cy="1229710"/>
          </a:xfrm>
        </p:spPr>
        <p:txBody>
          <a:bodyPr>
            <a:normAutofit fontScale="90000"/>
          </a:bodyPr>
          <a:lstStyle/>
          <a:p>
            <a:r>
              <a:rPr lang="en-GB" dirty="0"/>
              <a:t>10 principles for teaching English – what, why and how     -    match the paragraph to the column (laminated cards): </a:t>
            </a:r>
            <a:br>
              <a:rPr lang="en-GB" dirty="0"/>
            </a:br>
            <a:endParaRPr lang="en-GB" dirty="0"/>
          </a:p>
        </p:txBody>
      </p:sp>
      <p:sp>
        <p:nvSpPr>
          <p:cNvPr id="3" name="Content Placeholder 2"/>
          <p:cNvSpPr>
            <a:spLocks noGrp="1"/>
          </p:cNvSpPr>
          <p:nvPr>
            <p:ph idx="1"/>
          </p:nvPr>
        </p:nvSpPr>
        <p:spPr>
          <a:xfrm>
            <a:off x="327546" y="2002221"/>
            <a:ext cx="11026254" cy="4619296"/>
          </a:xfrm>
        </p:spPr>
        <p:txBody>
          <a:bodyPr>
            <a:normAutofit fontScale="92500"/>
          </a:bodyPr>
          <a:lstStyle/>
          <a:p>
            <a:pPr marL="0" indent="0">
              <a:buNone/>
            </a:pPr>
            <a:r>
              <a:rPr lang="en-GB" sz="4700" b="1" dirty="0"/>
              <a:t>Teaching principle:    </a:t>
            </a:r>
            <a:r>
              <a:rPr lang="en-GB" sz="4700" b="1" dirty="0">
                <a:solidFill>
                  <a:srgbClr val="FF0000"/>
                </a:solidFill>
              </a:rPr>
              <a:t>What :        </a:t>
            </a:r>
            <a:r>
              <a:rPr lang="en-GB" sz="4700" b="1" dirty="0">
                <a:solidFill>
                  <a:srgbClr val="7030A0"/>
                </a:solidFill>
              </a:rPr>
              <a:t>Why:        </a:t>
            </a:r>
            <a:r>
              <a:rPr lang="en-GB" sz="4700" b="1" dirty="0">
                <a:solidFill>
                  <a:srgbClr val="00B050"/>
                </a:solidFill>
              </a:rPr>
              <a:t>How: </a:t>
            </a:r>
            <a:endParaRPr lang="en-GB" dirty="0">
              <a:solidFill>
                <a:srgbClr val="00B050"/>
              </a:solidFill>
            </a:endParaRPr>
          </a:p>
          <a:p>
            <a:pPr marL="0" indent="0">
              <a:buNone/>
            </a:pPr>
            <a:r>
              <a:rPr lang="en-GB" sz="3500" i="1" dirty="0"/>
              <a:t>1/ Maximise student talking </a:t>
            </a:r>
          </a:p>
          <a:p>
            <a:pPr marL="0" indent="0">
              <a:buNone/>
            </a:pPr>
            <a:r>
              <a:rPr lang="en-GB" dirty="0"/>
              <a:t>a) Low level learners probably won’t understand verbal explanation anyway </a:t>
            </a:r>
          </a:p>
          <a:p>
            <a:pPr marL="0" indent="0">
              <a:buNone/>
            </a:pPr>
            <a:r>
              <a:rPr lang="en-GB" dirty="0"/>
              <a:t>b) It can be useful for learners to simply listen to the teacher explaining (this exposes them to language, can help them listen better, allow them an important ‘silent period’ to try to make sense of sounds and words etc.), but it’s probably more useful to get the learners talking as much as possible instead </a:t>
            </a:r>
          </a:p>
          <a:p>
            <a:pPr marL="0" indent="0">
              <a:buNone/>
            </a:pPr>
            <a:r>
              <a:rPr lang="en-GB" dirty="0"/>
              <a:t>c) Get them talking as soon as possible with simple pair or group tasks </a:t>
            </a:r>
            <a:r>
              <a:rPr lang="en-GB" dirty="0" err="1"/>
              <a:t>eg</a:t>
            </a:r>
            <a:r>
              <a:rPr lang="en-GB" dirty="0"/>
              <a:t>. one points at a picture, the other says the word; one asks for the thing in the picture, the other picks it up </a:t>
            </a:r>
          </a:p>
          <a:p>
            <a:pPr marL="0" indent="0">
              <a:buNone/>
            </a:pPr>
            <a:endParaRPr lang="en-GB" dirty="0"/>
          </a:p>
        </p:txBody>
      </p:sp>
    </p:spTree>
    <p:extLst>
      <p:ext uri="{BB962C8B-B14F-4D97-AF65-F5344CB8AC3E}">
        <p14:creationId xmlns:p14="http://schemas.microsoft.com/office/powerpoint/2010/main" val="3300929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330" y="365125"/>
            <a:ext cx="10863469" cy="1325563"/>
          </a:xfrm>
        </p:spPr>
        <p:txBody>
          <a:bodyPr>
            <a:noAutofit/>
          </a:bodyPr>
          <a:lstStyle/>
          <a:p>
            <a:r>
              <a:rPr lang="en-GB" sz="4800" b="1" u="sng" dirty="0"/>
              <a:t>Building a curriculum: long-term planning: </a:t>
            </a:r>
            <a:br>
              <a:rPr lang="en-GB" sz="4800" b="1" u="sng" dirty="0"/>
            </a:br>
            <a:r>
              <a:rPr lang="en-GB" sz="4800" b="1" dirty="0"/>
              <a:t>review / build on what they know / recycle</a:t>
            </a:r>
          </a:p>
        </p:txBody>
      </p:sp>
      <p:sp>
        <p:nvSpPr>
          <p:cNvPr id="3" name="Content Placeholder 2"/>
          <p:cNvSpPr>
            <a:spLocks noGrp="1"/>
          </p:cNvSpPr>
          <p:nvPr>
            <p:ph idx="1"/>
          </p:nvPr>
        </p:nvSpPr>
        <p:spPr>
          <a:xfrm>
            <a:off x="838200" y="1690688"/>
            <a:ext cx="10515600" cy="5067921"/>
          </a:xfrm>
        </p:spPr>
        <p:txBody>
          <a:bodyPr>
            <a:noAutofit/>
          </a:bodyPr>
          <a:lstStyle/>
          <a:p>
            <a:pPr marL="0" indent="0">
              <a:buNone/>
            </a:pPr>
            <a:r>
              <a:rPr lang="en-GB" sz="4800" dirty="0"/>
              <a:t>1/ What </a:t>
            </a:r>
            <a:r>
              <a:rPr lang="en-GB" sz="4800" b="1" dirty="0"/>
              <a:t>level(s)</a:t>
            </a:r>
            <a:r>
              <a:rPr lang="en-GB" sz="4800" dirty="0"/>
              <a:t> are the learners?</a:t>
            </a:r>
          </a:p>
          <a:p>
            <a:pPr marL="0" indent="0">
              <a:buNone/>
            </a:pPr>
            <a:r>
              <a:rPr lang="en-GB" sz="4800" dirty="0"/>
              <a:t>2/ What language should we do </a:t>
            </a:r>
            <a:r>
              <a:rPr lang="en-GB" sz="4800" b="1" dirty="0"/>
              <a:t>next</a:t>
            </a:r>
            <a:r>
              <a:rPr lang="en-GB" sz="4800" dirty="0"/>
              <a:t>?</a:t>
            </a:r>
          </a:p>
          <a:p>
            <a:pPr marL="0" indent="0">
              <a:buNone/>
            </a:pPr>
            <a:r>
              <a:rPr lang="en-GB" sz="4800" dirty="0"/>
              <a:t>3/ How can we </a:t>
            </a:r>
            <a:r>
              <a:rPr lang="en-GB" sz="4800" b="1" dirty="0"/>
              <a:t>recycle and review </a:t>
            </a:r>
            <a:r>
              <a:rPr lang="en-GB" sz="4800" dirty="0"/>
              <a:t>what they’ve learnt?</a:t>
            </a:r>
          </a:p>
          <a:p>
            <a:pPr marL="0" indent="0">
              <a:buNone/>
            </a:pPr>
            <a:r>
              <a:rPr lang="en-GB" sz="4800" dirty="0"/>
              <a:t>4/ How can we give the course a feeling of </a:t>
            </a:r>
            <a:r>
              <a:rPr lang="en-GB" sz="4800" b="1" dirty="0"/>
              <a:t>coherence</a:t>
            </a:r>
            <a:r>
              <a:rPr lang="en-GB" sz="4800" dirty="0"/>
              <a:t>?</a:t>
            </a:r>
          </a:p>
          <a:p>
            <a:pPr marL="0" indent="0">
              <a:buNone/>
            </a:pPr>
            <a:r>
              <a:rPr lang="en-GB" sz="4800" dirty="0"/>
              <a:t>5/ Add items to each section in pairs</a:t>
            </a:r>
          </a:p>
        </p:txBody>
      </p:sp>
    </p:spTree>
    <p:extLst>
      <p:ext uri="{BB962C8B-B14F-4D97-AF65-F5344CB8AC3E}">
        <p14:creationId xmlns:p14="http://schemas.microsoft.com/office/powerpoint/2010/main" val="9918757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4730" y="365125"/>
            <a:ext cx="9949070" cy="1635953"/>
          </a:xfrm>
        </p:spPr>
        <p:txBody>
          <a:bodyPr>
            <a:normAutofit fontScale="90000"/>
          </a:bodyPr>
          <a:lstStyle/>
          <a:p>
            <a:r>
              <a:rPr lang="en-GB" sz="5300" b="1" dirty="0"/>
              <a:t>Reflect ESOL </a:t>
            </a:r>
            <a:r>
              <a:rPr lang="en-GB" dirty="0"/>
              <a:t>– participatory approach, based on Paulo Freire and very suitable for learners suffering from trauma</a:t>
            </a:r>
          </a:p>
        </p:txBody>
      </p:sp>
      <p:sp>
        <p:nvSpPr>
          <p:cNvPr id="3" name="Content Placeholder 2"/>
          <p:cNvSpPr>
            <a:spLocks noGrp="1"/>
          </p:cNvSpPr>
          <p:nvPr>
            <p:ph idx="1"/>
          </p:nvPr>
        </p:nvSpPr>
        <p:spPr>
          <a:xfrm>
            <a:off x="424069" y="2173356"/>
            <a:ext cx="11237843" cy="4399721"/>
          </a:xfrm>
        </p:spPr>
        <p:txBody>
          <a:bodyPr>
            <a:normAutofit/>
          </a:bodyPr>
          <a:lstStyle/>
          <a:p>
            <a:pPr marL="0" indent="0">
              <a:buNone/>
            </a:pPr>
            <a:r>
              <a:rPr lang="en-GB" b="1" dirty="0"/>
              <a:t>Reflect ESOL tools</a:t>
            </a:r>
            <a:r>
              <a:rPr lang="en-GB" dirty="0"/>
              <a:t> </a:t>
            </a:r>
          </a:p>
          <a:p>
            <a:pPr marL="0" indent="0">
              <a:buNone/>
            </a:pPr>
            <a:r>
              <a:rPr lang="en-GB" dirty="0"/>
              <a:t>learners, in groups, draw a large tree (with roots and branches) on a large sheet of paper. You (or they) then decide on a topic/problem </a:t>
            </a:r>
            <a:r>
              <a:rPr lang="en-GB" dirty="0" err="1"/>
              <a:t>eg</a:t>
            </a:r>
            <a:r>
              <a:rPr lang="en-GB" dirty="0"/>
              <a:t>. crime, good health, or racism, and they then have to discuss and decide on causes (which they write on the roots of their tree) and effects (which they write on the branches of their tree) of this topic. Groups can then look at the other groups' trees and discuss, and the teacher can feed in and/or guide learners to correct language. </a:t>
            </a:r>
          </a:p>
          <a:p>
            <a:pPr marL="0" indent="0">
              <a:buNone/>
            </a:pPr>
            <a:r>
              <a:rPr lang="en-GB" dirty="0"/>
              <a:t>- see: </a:t>
            </a:r>
            <a:r>
              <a:rPr lang="en-GB" dirty="0">
                <a:hlinkClick r:id="rId2"/>
              </a:rPr>
              <a:t>http://www.reflect-action.org/reflectesol</a:t>
            </a:r>
            <a:r>
              <a:rPr lang="en-GB" dirty="0"/>
              <a:t> for more Reflect ESOL tools </a:t>
            </a:r>
            <a:r>
              <a:rPr lang="en-GB" dirty="0" err="1"/>
              <a:t>eg</a:t>
            </a:r>
            <a:r>
              <a:rPr lang="en-GB" dirty="0"/>
              <a:t>. the river, the body and the 'chapatti-diagram'</a:t>
            </a:r>
          </a:p>
          <a:p>
            <a:endParaRPr lang="en-GB" dirty="0"/>
          </a:p>
        </p:txBody>
      </p:sp>
    </p:spTree>
    <p:extLst>
      <p:ext uri="{BB962C8B-B14F-4D97-AF65-F5344CB8AC3E}">
        <p14:creationId xmlns:p14="http://schemas.microsoft.com/office/powerpoint/2010/main" val="3229883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410" y="0"/>
            <a:ext cx="4636008" cy="6858000"/>
          </a:xfrm>
          <a:prstGeom prst="rect">
            <a:avLst/>
          </a:prstGeom>
          <a:solidFill>
            <a:srgbClr val="2B4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1042" y="559407"/>
            <a:ext cx="3666744" cy="5739187"/>
          </a:xfrm>
          <a:prstGeom prst="roundRect">
            <a:avLst>
              <a:gd name="adj" fmla="val 0"/>
            </a:avLst>
          </a:prstGeom>
          <a:solidFill>
            <a:srgbClr val="FFFFFF"/>
          </a:solidFill>
          <a:ln w="9525">
            <a:solidFill>
              <a:schemeClr val="bg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floor, indoor, wall, ceiling&#10;&#10;Description generated with very high confidence"/>
          <p:cNvPicPr>
            <a:picLocks noChangeAspect="1"/>
          </p:cNvPicPr>
          <p:nvPr/>
        </p:nvPicPr>
        <p:blipFill rotWithShape="1">
          <a:blip r:embed="rId2">
            <a:extLst>
              <a:ext uri="{28A0092B-C50C-407E-A947-70E740481C1C}">
                <a14:useLocalDpi xmlns:a14="http://schemas.microsoft.com/office/drawing/2010/main" val="0"/>
              </a:ext>
            </a:extLst>
          </a:blip>
          <a:srcRect t="2685" r="4" b="4"/>
          <a:stretch/>
        </p:blipFill>
        <p:spPr>
          <a:xfrm>
            <a:off x="8205634" y="722376"/>
            <a:ext cx="3337560" cy="5413248"/>
          </a:xfrm>
          <a:prstGeom prst="rect">
            <a:avLst/>
          </a:prstGeom>
          <a:effectLst/>
        </p:spPr>
      </p:pic>
      <p:sp>
        <p:nvSpPr>
          <p:cNvPr id="2" name="Title 1"/>
          <p:cNvSpPr>
            <a:spLocks noGrp="1"/>
          </p:cNvSpPr>
          <p:nvPr>
            <p:ph type="title"/>
          </p:nvPr>
        </p:nvSpPr>
        <p:spPr>
          <a:xfrm>
            <a:off x="648929" y="629266"/>
            <a:ext cx="6422849" cy="1676603"/>
          </a:xfrm>
        </p:spPr>
        <p:txBody>
          <a:bodyPr>
            <a:normAutofit/>
          </a:bodyPr>
          <a:lstStyle/>
          <a:p>
            <a:r>
              <a:rPr lang="en-GB"/>
              <a:t>Other teaching ideas:</a:t>
            </a:r>
            <a:endParaRPr lang="en-GB" dirty="0"/>
          </a:p>
        </p:txBody>
      </p:sp>
      <p:sp>
        <p:nvSpPr>
          <p:cNvPr id="3" name="Content Placeholder 2"/>
          <p:cNvSpPr>
            <a:spLocks noGrp="1"/>
          </p:cNvSpPr>
          <p:nvPr>
            <p:ph idx="1"/>
          </p:nvPr>
        </p:nvSpPr>
        <p:spPr>
          <a:xfrm>
            <a:off x="648931" y="2438400"/>
            <a:ext cx="6422848" cy="3785419"/>
          </a:xfrm>
        </p:spPr>
        <p:txBody>
          <a:bodyPr>
            <a:normAutofit/>
          </a:bodyPr>
          <a:lstStyle/>
          <a:p>
            <a:r>
              <a:rPr lang="en-GB" sz="2000"/>
              <a:t>Ranking</a:t>
            </a:r>
          </a:p>
          <a:p>
            <a:r>
              <a:rPr lang="en-GB" sz="2000"/>
              <a:t>Noughts and crosses</a:t>
            </a:r>
          </a:p>
          <a:p>
            <a:r>
              <a:rPr lang="en-GB" sz="2000"/>
              <a:t>Grammar tennis</a:t>
            </a:r>
          </a:p>
          <a:p>
            <a:r>
              <a:rPr lang="en-GB" sz="2000"/>
              <a:t>Lines – move along and change partners</a:t>
            </a:r>
          </a:p>
          <a:p>
            <a:r>
              <a:rPr lang="en-GB" sz="2000"/>
              <a:t>Onion rings</a:t>
            </a:r>
          </a:p>
          <a:p>
            <a:r>
              <a:rPr lang="en-GB" sz="2000"/>
              <a:t>Language Experience Approach for teaching literacy with contextualised, personalised language:  </a:t>
            </a:r>
            <a:r>
              <a:rPr lang="en-GB" sz="2000">
                <a:hlinkClick r:id="rId3"/>
              </a:rPr>
              <a:t>https://eewiki.newint.org/index.php/Teaching_Basic_Literacy</a:t>
            </a:r>
            <a:endParaRPr lang="en-GB" sz="2000"/>
          </a:p>
          <a:p>
            <a:endParaRPr lang="en-GB" sz="2000"/>
          </a:p>
        </p:txBody>
      </p:sp>
    </p:spTree>
    <p:extLst>
      <p:ext uri="{BB962C8B-B14F-4D97-AF65-F5344CB8AC3E}">
        <p14:creationId xmlns:p14="http://schemas.microsoft.com/office/powerpoint/2010/main" val="4093440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330" y="365124"/>
            <a:ext cx="10863470" cy="2974423"/>
          </a:xfrm>
        </p:spPr>
        <p:txBody>
          <a:bodyPr>
            <a:normAutofit fontScale="90000"/>
          </a:bodyPr>
          <a:lstStyle/>
          <a:p>
            <a:r>
              <a:rPr lang="en-GB" b="1" dirty="0"/>
              <a:t>1) What is </a:t>
            </a:r>
            <a:r>
              <a:rPr lang="en-GB" sz="8000" b="1" dirty="0"/>
              <a:t>grammar</a:t>
            </a:r>
            <a:r>
              <a:rPr lang="en-GB" b="1" dirty="0"/>
              <a:t>? </a:t>
            </a:r>
            <a:br>
              <a:rPr lang="en-GB" b="1" dirty="0"/>
            </a:br>
            <a:r>
              <a:rPr lang="en-GB" b="1" dirty="0"/>
              <a:t>2) How can you </a:t>
            </a:r>
            <a:r>
              <a:rPr lang="en-GB" sz="6000" b="1" dirty="0"/>
              <a:t>show</a:t>
            </a:r>
            <a:r>
              <a:rPr lang="en-GB" b="1" dirty="0"/>
              <a:t> it instead of </a:t>
            </a:r>
            <a:r>
              <a:rPr lang="en-GB" sz="6000" b="1" dirty="0"/>
              <a:t>explain</a:t>
            </a:r>
            <a:r>
              <a:rPr lang="en-GB" b="1" dirty="0"/>
              <a:t> it?</a:t>
            </a:r>
            <a:br>
              <a:rPr lang="en-GB" b="1" dirty="0"/>
            </a:br>
            <a:r>
              <a:rPr lang="en-GB" b="1" dirty="0"/>
              <a:t>3) Do you / learners need to know the technical terms?</a:t>
            </a:r>
          </a:p>
        </p:txBody>
      </p:sp>
      <p:pic>
        <p:nvPicPr>
          <p:cNvPr id="4" name="Content Placeholder 3"/>
          <p:cNvPicPr>
            <a:picLocks noGrp="1" noChangeAspect="1"/>
          </p:cNvPicPr>
          <p:nvPr>
            <p:ph idx="1"/>
          </p:nvPr>
        </p:nvPicPr>
        <p:blipFill>
          <a:blip r:embed="rId2"/>
          <a:stretch>
            <a:fillRect/>
          </a:stretch>
        </p:blipFill>
        <p:spPr>
          <a:xfrm>
            <a:off x="2488765" y="3451498"/>
            <a:ext cx="7073573" cy="3167271"/>
          </a:xfrm>
          <a:prstGeom prst="rect">
            <a:avLst/>
          </a:prstGeom>
        </p:spPr>
      </p:pic>
    </p:spTree>
    <p:extLst>
      <p:ext uri="{BB962C8B-B14F-4D97-AF65-F5344CB8AC3E}">
        <p14:creationId xmlns:p14="http://schemas.microsoft.com/office/powerpoint/2010/main" val="33186530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7030A0"/>
                </a:solidFill>
              </a:rPr>
              <a:t>Show</a:t>
            </a:r>
            <a:r>
              <a:rPr lang="en-GB" dirty="0"/>
              <a:t> the difference between:</a:t>
            </a:r>
          </a:p>
        </p:txBody>
      </p:sp>
      <p:sp>
        <p:nvSpPr>
          <p:cNvPr id="4" name="Content Placeholder 3"/>
          <p:cNvSpPr>
            <a:spLocks noGrp="1"/>
          </p:cNvSpPr>
          <p:nvPr>
            <p:ph sz="half" idx="1"/>
          </p:nvPr>
        </p:nvSpPr>
        <p:spPr/>
        <p:txBody>
          <a:bodyPr>
            <a:normAutofit/>
          </a:bodyPr>
          <a:lstStyle/>
          <a:p>
            <a:pPr marL="514350" indent="-514350">
              <a:buAutoNum type="alphaLcParenR"/>
            </a:pPr>
            <a:r>
              <a:rPr lang="en-GB" sz="4400" dirty="0"/>
              <a:t>I’ve read that book</a:t>
            </a:r>
          </a:p>
          <a:p>
            <a:pPr marL="0" indent="0">
              <a:buNone/>
            </a:pPr>
            <a:endParaRPr lang="en-GB" sz="4400" dirty="0"/>
          </a:p>
          <a:p>
            <a:pPr marL="0" indent="0">
              <a:buNone/>
            </a:pPr>
            <a:r>
              <a:rPr lang="en-GB" sz="4400" dirty="0">
                <a:solidFill>
                  <a:srgbClr val="FF0000"/>
                </a:solidFill>
              </a:rPr>
              <a:t>and</a:t>
            </a:r>
          </a:p>
          <a:p>
            <a:pPr marL="0" indent="0">
              <a:buNone/>
            </a:pPr>
            <a:endParaRPr lang="en-GB" sz="4400" dirty="0"/>
          </a:p>
          <a:p>
            <a:pPr marL="0" indent="0">
              <a:buNone/>
            </a:pPr>
            <a:r>
              <a:rPr lang="en-GB" sz="4400" dirty="0"/>
              <a:t>b) I read that book (past simple!)</a:t>
            </a:r>
          </a:p>
        </p:txBody>
      </p:sp>
      <p:sp>
        <p:nvSpPr>
          <p:cNvPr id="5" name="Content Placeholder 4"/>
          <p:cNvSpPr>
            <a:spLocks noGrp="1"/>
          </p:cNvSpPr>
          <p:nvPr>
            <p:ph sz="half" idx="2"/>
          </p:nvPr>
        </p:nvSpPr>
        <p:spPr>
          <a:xfrm>
            <a:off x="6172199" y="1825625"/>
            <a:ext cx="5754757" cy="4351338"/>
          </a:xfrm>
        </p:spPr>
        <p:txBody>
          <a:bodyPr>
            <a:noAutofit/>
          </a:bodyPr>
          <a:lstStyle/>
          <a:p>
            <a:pPr marL="514350" indent="-514350">
              <a:buAutoNum type="alphaLcParenR" startAt="3"/>
            </a:pPr>
            <a:r>
              <a:rPr lang="en-GB" sz="4000" dirty="0"/>
              <a:t>She’d seen him before he crossed the road</a:t>
            </a:r>
          </a:p>
          <a:p>
            <a:pPr marL="0" indent="0">
              <a:buNone/>
            </a:pPr>
            <a:r>
              <a:rPr lang="en-GB" sz="4000" dirty="0">
                <a:solidFill>
                  <a:srgbClr val="FF0000"/>
                </a:solidFill>
              </a:rPr>
              <a:t>and</a:t>
            </a:r>
          </a:p>
          <a:p>
            <a:pPr marL="0" indent="0">
              <a:buNone/>
            </a:pPr>
            <a:endParaRPr lang="en-GB" sz="4000" dirty="0"/>
          </a:p>
          <a:p>
            <a:pPr marL="0" indent="0">
              <a:buNone/>
            </a:pPr>
            <a:r>
              <a:rPr lang="en-GB" sz="4000" dirty="0"/>
              <a:t>d) She saw him when he crossed the road</a:t>
            </a:r>
          </a:p>
        </p:txBody>
      </p:sp>
    </p:spTree>
    <p:extLst>
      <p:ext uri="{BB962C8B-B14F-4D97-AF65-F5344CB8AC3E}">
        <p14:creationId xmlns:p14="http://schemas.microsoft.com/office/powerpoint/2010/main" val="28249613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8539"/>
            <a:ext cx="10515600" cy="887897"/>
          </a:xfrm>
        </p:spPr>
        <p:txBody>
          <a:bodyPr/>
          <a:lstStyle/>
          <a:p>
            <a:r>
              <a:rPr lang="en-GB" dirty="0"/>
              <a:t>More differences to show (with no words):</a:t>
            </a:r>
          </a:p>
        </p:txBody>
      </p:sp>
      <p:sp>
        <p:nvSpPr>
          <p:cNvPr id="3" name="Content Placeholder 2"/>
          <p:cNvSpPr>
            <a:spLocks noGrp="1"/>
          </p:cNvSpPr>
          <p:nvPr>
            <p:ph sz="half" idx="1"/>
          </p:nvPr>
        </p:nvSpPr>
        <p:spPr>
          <a:xfrm>
            <a:off x="410817" y="1484242"/>
            <a:ext cx="5608983" cy="5035827"/>
          </a:xfrm>
        </p:spPr>
        <p:txBody>
          <a:bodyPr>
            <a:normAutofit lnSpcReduction="10000"/>
          </a:bodyPr>
          <a:lstStyle/>
          <a:p>
            <a:pPr marL="0" indent="0">
              <a:buNone/>
            </a:pPr>
            <a:r>
              <a:rPr lang="en-GB" dirty="0"/>
              <a:t>1/ He stopped to buy some bread.</a:t>
            </a:r>
          </a:p>
          <a:p>
            <a:pPr marL="0" indent="0">
              <a:buNone/>
            </a:pPr>
            <a:r>
              <a:rPr lang="en-GB" dirty="0"/>
              <a:t>He stopped buying bread.</a:t>
            </a:r>
          </a:p>
          <a:p>
            <a:pPr marL="0" indent="0">
              <a:buNone/>
            </a:pPr>
            <a:endParaRPr lang="en-GB" dirty="0"/>
          </a:p>
          <a:p>
            <a:pPr marL="0" indent="0">
              <a:buNone/>
            </a:pPr>
            <a:r>
              <a:rPr lang="en-GB" dirty="0"/>
              <a:t>2/ She’s been working here for 10 years.</a:t>
            </a:r>
          </a:p>
          <a:p>
            <a:pPr marL="0" indent="0">
              <a:buNone/>
            </a:pPr>
            <a:r>
              <a:rPr lang="en-GB" dirty="0"/>
              <a:t>She’s worked here for 10 years.</a:t>
            </a:r>
          </a:p>
          <a:p>
            <a:pPr marL="0" indent="0">
              <a:buNone/>
            </a:pPr>
            <a:endParaRPr lang="en-GB" dirty="0"/>
          </a:p>
          <a:p>
            <a:pPr marL="0" indent="0">
              <a:buNone/>
            </a:pPr>
            <a:r>
              <a:rPr lang="en-GB" dirty="0"/>
              <a:t>3/ I used to listen to my grandfather telling stories.</a:t>
            </a:r>
          </a:p>
          <a:p>
            <a:pPr marL="0" indent="0">
              <a:buNone/>
            </a:pPr>
            <a:r>
              <a:rPr lang="en-GB" dirty="0"/>
              <a:t>I would listen to my grandfather telling stories.</a:t>
            </a:r>
          </a:p>
        </p:txBody>
      </p:sp>
      <p:sp>
        <p:nvSpPr>
          <p:cNvPr id="4" name="Content Placeholder 3"/>
          <p:cNvSpPr>
            <a:spLocks noGrp="1"/>
          </p:cNvSpPr>
          <p:nvPr>
            <p:ph sz="half" idx="2"/>
          </p:nvPr>
        </p:nvSpPr>
        <p:spPr>
          <a:xfrm>
            <a:off x="6172200" y="1484242"/>
            <a:ext cx="5582478" cy="4876801"/>
          </a:xfrm>
        </p:spPr>
        <p:txBody>
          <a:bodyPr/>
          <a:lstStyle/>
          <a:p>
            <a:pPr marL="0" indent="0">
              <a:buNone/>
            </a:pPr>
            <a:r>
              <a:rPr lang="en-GB" dirty="0"/>
              <a:t>4/ I’ll have finished the book by Monday.</a:t>
            </a:r>
          </a:p>
          <a:p>
            <a:pPr marL="0" indent="0">
              <a:buNone/>
            </a:pPr>
            <a:r>
              <a:rPr lang="en-GB" dirty="0"/>
              <a:t>I’ll finish the book by Monday.</a:t>
            </a:r>
          </a:p>
          <a:p>
            <a:pPr marL="0" indent="0">
              <a:buNone/>
            </a:pPr>
            <a:endParaRPr lang="en-GB" dirty="0"/>
          </a:p>
          <a:p>
            <a:pPr marL="0" indent="0">
              <a:buNone/>
            </a:pPr>
            <a:r>
              <a:rPr lang="en-GB" dirty="0"/>
              <a:t>5/ He’ll win the election.</a:t>
            </a:r>
          </a:p>
          <a:p>
            <a:pPr marL="0" indent="0">
              <a:buNone/>
            </a:pPr>
            <a:r>
              <a:rPr lang="en-GB" dirty="0"/>
              <a:t>He’s going to win the election.</a:t>
            </a:r>
          </a:p>
          <a:p>
            <a:pPr marL="0" indent="0">
              <a:buNone/>
            </a:pPr>
            <a:endParaRPr lang="en-GB" dirty="0"/>
          </a:p>
          <a:p>
            <a:pPr marL="0" indent="0">
              <a:buNone/>
            </a:pPr>
            <a:r>
              <a:rPr lang="en-GB" dirty="0"/>
              <a:t>6/ I live here.</a:t>
            </a:r>
          </a:p>
          <a:p>
            <a:pPr marL="0" indent="0">
              <a:buNone/>
            </a:pPr>
            <a:r>
              <a:rPr lang="en-GB" dirty="0"/>
              <a:t>I’m living here.</a:t>
            </a:r>
          </a:p>
        </p:txBody>
      </p:sp>
    </p:spTree>
    <p:extLst>
      <p:ext uri="{BB962C8B-B14F-4D97-AF65-F5344CB8AC3E}">
        <p14:creationId xmlns:p14="http://schemas.microsoft.com/office/powerpoint/2010/main" val="42526645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develop teachers’ awareness of language?</a:t>
            </a:r>
          </a:p>
        </p:txBody>
      </p:sp>
      <p:sp>
        <p:nvSpPr>
          <p:cNvPr id="3" name="Content Placeholder 2"/>
          <p:cNvSpPr>
            <a:spLocks noGrp="1"/>
          </p:cNvSpPr>
          <p:nvPr>
            <p:ph idx="1"/>
          </p:nvPr>
        </p:nvSpPr>
        <p:spPr>
          <a:xfrm>
            <a:off x="424070" y="1825624"/>
            <a:ext cx="11277600" cy="4760705"/>
          </a:xfrm>
        </p:spPr>
        <p:txBody>
          <a:bodyPr>
            <a:normAutofit fontScale="92500" lnSpcReduction="10000"/>
          </a:bodyPr>
          <a:lstStyle/>
          <a:p>
            <a:pPr marL="0" indent="0">
              <a:buNone/>
            </a:pPr>
            <a:r>
              <a:rPr lang="en-GB" dirty="0"/>
              <a:t>What's an adverb? What's reported speech or a relative clause? What's the difference between the present perfect simple and present perfect continuous? If you're teaching English, you need to try to stay a few steps ahead of your learners, so try working through this book by Chris </a:t>
            </a:r>
            <a:r>
              <a:rPr lang="en-GB" dirty="0" err="1"/>
              <a:t>Sowton</a:t>
            </a:r>
            <a:r>
              <a:rPr lang="en-GB" dirty="0"/>
              <a:t>: '50 steps to improving your grammar' </a:t>
            </a:r>
            <a:r>
              <a:rPr lang="en-GB" dirty="0">
                <a:hlinkClick r:id="rId2" tooltip="50 steps to improving your grammar.pdf"/>
              </a:rPr>
              <a:t>Media:50 steps to improving your grammar.pdf</a:t>
            </a:r>
            <a:r>
              <a:rPr lang="en-GB" dirty="0"/>
              <a:t> </a:t>
            </a:r>
          </a:p>
          <a:p>
            <a:pPr marL="0" indent="0">
              <a:buNone/>
            </a:pPr>
            <a:r>
              <a:rPr lang="en-GB" dirty="0"/>
              <a:t>What are the 12 tenses and when are they used?: </a:t>
            </a:r>
          </a:p>
          <a:p>
            <a:pPr marL="0" indent="0">
              <a:buNone/>
            </a:pPr>
            <a:r>
              <a:rPr lang="en-GB" dirty="0">
                <a:hlinkClick r:id="rId3"/>
              </a:rPr>
              <a:t>https://www.easypacelearning.com/all-lessons/grammar/1198-12-verb-tenses-table-learning-english-grammar-tenses</a:t>
            </a:r>
            <a:r>
              <a:rPr lang="en-GB" dirty="0"/>
              <a:t> </a:t>
            </a:r>
          </a:p>
          <a:p>
            <a:pPr marL="0" indent="0">
              <a:buNone/>
            </a:pPr>
            <a:r>
              <a:rPr lang="en-GB" dirty="0"/>
              <a:t>Quizzes to help learn the tenses: </a:t>
            </a:r>
          </a:p>
          <a:p>
            <a:pPr marL="0" indent="0">
              <a:buNone/>
            </a:pPr>
            <a:r>
              <a:rPr lang="en-GB" dirty="0">
                <a:hlinkClick r:id="rId4"/>
              </a:rPr>
              <a:t>https://www.englishclub.com/esl-quizzes/grammar-5-tenses-2.htm</a:t>
            </a:r>
            <a:r>
              <a:rPr lang="en-GB" dirty="0"/>
              <a:t> </a:t>
            </a:r>
          </a:p>
          <a:p>
            <a:pPr marL="0" indent="0">
              <a:buNone/>
            </a:pPr>
            <a:r>
              <a:rPr lang="en-GB" dirty="0"/>
              <a:t>An article on using time lines to 'show' the tenses: </a:t>
            </a:r>
          </a:p>
          <a:p>
            <a:pPr marL="0" indent="0">
              <a:buNone/>
            </a:pPr>
            <a:r>
              <a:rPr lang="en-GB" dirty="0">
                <a:hlinkClick r:id="rId5"/>
              </a:rPr>
              <a:t>https://www.teachingenglish.org.uk/article/timelines</a:t>
            </a:r>
            <a:r>
              <a:rPr lang="en-GB" dirty="0"/>
              <a:t> </a:t>
            </a:r>
          </a:p>
          <a:p>
            <a:endParaRPr lang="en-GB" dirty="0"/>
          </a:p>
        </p:txBody>
      </p:sp>
    </p:spTree>
    <p:extLst>
      <p:ext uri="{BB962C8B-B14F-4D97-AF65-F5344CB8AC3E}">
        <p14:creationId xmlns:p14="http://schemas.microsoft.com/office/powerpoint/2010/main" val="1050942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636008" cy="6857998"/>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latin typeface="Calibri" panose="020F0502020204030204"/>
            </a:endParaRPr>
          </a:p>
        </p:txBody>
      </p:sp>
      <p:pic>
        <p:nvPicPr>
          <p:cNvPr id="5" name="Picture 4" descr="A picture containing grass, outdoor, sky, field&#10;&#10;Description generated with very high confidence"/>
          <p:cNvPicPr>
            <a:picLocks noChangeAspect="1"/>
          </p:cNvPicPr>
          <p:nvPr/>
        </p:nvPicPr>
        <p:blipFill rotWithShape="1">
          <a:blip r:embed="rId2">
            <a:extLst>
              <a:ext uri="{28A0092B-C50C-407E-A947-70E740481C1C}">
                <a14:useLocalDpi xmlns:a14="http://schemas.microsoft.com/office/drawing/2010/main" val="0"/>
              </a:ext>
            </a:extLst>
          </a:blip>
          <a:srcRect l="12129" r="20358"/>
          <a:stretch/>
        </p:blipFill>
        <p:spPr>
          <a:xfrm>
            <a:off x="5276088" y="640082"/>
            <a:ext cx="6276250" cy="5577838"/>
          </a:xfrm>
          <a:prstGeom prst="rect">
            <a:avLst/>
          </a:prstGeom>
          <a:effectLst/>
        </p:spPr>
      </p:pic>
      <p:sp>
        <p:nvSpPr>
          <p:cNvPr id="2" name="Title 1"/>
          <p:cNvSpPr>
            <a:spLocks noGrp="1"/>
          </p:cNvSpPr>
          <p:nvPr>
            <p:ph type="title"/>
          </p:nvPr>
        </p:nvSpPr>
        <p:spPr>
          <a:xfrm>
            <a:off x="648929" y="629266"/>
            <a:ext cx="3667039" cy="1676603"/>
          </a:xfrm>
        </p:spPr>
        <p:txBody>
          <a:bodyPr>
            <a:normAutofit/>
          </a:bodyPr>
          <a:lstStyle/>
          <a:p>
            <a:r>
              <a:rPr lang="en-GB" sz="3600">
                <a:solidFill>
                  <a:schemeClr val="bg1"/>
                </a:solidFill>
              </a:rPr>
              <a:t>Warmer / energiser:</a:t>
            </a:r>
          </a:p>
        </p:txBody>
      </p:sp>
      <p:sp>
        <p:nvSpPr>
          <p:cNvPr id="3" name="Content Placeholder 2"/>
          <p:cNvSpPr>
            <a:spLocks noGrp="1"/>
          </p:cNvSpPr>
          <p:nvPr>
            <p:ph idx="1"/>
          </p:nvPr>
        </p:nvSpPr>
        <p:spPr>
          <a:xfrm>
            <a:off x="648931" y="2438401"/>
            <a:ext cx="3667036" cy="3779520"/>
          </a:xfrm>
        </p:spPr>
        <p:txBody>
          <a:bodyPr>
            <a:normAutofit/>
          </a:bodyPr>
          <a:lstStyle/>
          <a:p>
            <a:pPr marL="0" indent="0">
              <a:buNone/>
            </a:pPr>
            <a:r>
              <a:rPr lang="en-GB" sz="1800">
                <a:solidFill>
                  <a:schemeClr val="bg1"/>
                </a:solidFill>
              </a:rPr>
              <a:t>‘Spoken letters’</a:t>
            </a:r>
          </a:p>
        </p:txBody>
      </p:sp>
    </p:spTree>
    <p:extLst>
      <p:ext uri="{BB962C8B-B14F-4D97-AF65-F5344CB8AC3E}">
        <p14:creationId xmlns:p14="http://schemas.microsoft.com/office/powerpoint/2010/main" val="39893723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0000"/>
            </a:schemeClr>
          </a:solidFill>
          <a:ln w="127000" cap="sq" cmpd="thinThick">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71605" y="450575"/>
            <a:ext cx="10982195" cy="967408"/>
          </a:xfrm>
        </p:spPr>
        <p:txBody>
          <a:bodyPr>
            <a:normAutofit fontScale="90000"/>
          </a:bodyPr>
          <a:lstStyle/>
          <a:p>
            <a:pPr>
              <a:lnSpc>
                <a:spcPct val="70000"/>
              </a:lnSpc>
            </a:pPr>
            <a:r>
              <a:rPr lang="en-GB" sz="3700" b="1" dirty="0"/>
              <a:t>Training last Sunday in Thessaloniki:       Teaching English: An introduction to language, planning and classroom management</a:t>
            </a:r>
            <a:br>
              <a:rPr lang="en-GB" sz="3700" dirty="0"/>
            </a:br>
            <a:endParaRPr lang="en-GB" sz="3700" dirty="0"/>
          </a:p>
        </p:txBody>
      </p:sp>
      <p:sp>
        <p:nvSpPr>
          <p:cNvPr id="3" name="Content Placeholder 2"/>
          <p:cNvSpPr>
            <a:spLocks noGrp="1"/>
          </p:cNvSpPr>
          <p:nvPr>
            <p:ph idx="1"/>
          </p:nvPr>
        </p:nvSpPr>
        <p:spPr>
          <a:xfrm>
            <a:off x="600501" y="1624083"/>
            <a:ext cx="11041039" cy="4817659"/>
          </a:xfrm>
        </p:spPr>
        <p:txBody>
          <a:bodyPr>
            <a:noAutofit/>
          </a:bodyPr>
          <a:lstStyle/>
          <a:p>
            <a:pPr marL="0" indent="0">
              <a:lnSpc>
                <a:spcPct val="70000"/>
              </a:lnSpc>
              <a:buNone/>
            </a:pPr>
            <a:r>
              <a:rPr lang="en-GB" b="1" dirty="0"/>
              <a:t>1. How to start: basic principles. </a:t>
            </a:r>
            <a:r>
              <a:rPr lang="en-GB" dirty="0"/>
              <a:t>After the experience of learning another language from scratch, we’ll discuss and analyse basic principles of teaching a language.</a:t>
            </a:r>
          </a:p>
          <a:p>
            <a:pPr marL="0" indent="0">
              <a:lnSpc>
                <a:spcPct val="70000"/>
              </a:lnSpc>
              <a:buNone/>
            </a:pPr>
            <a:r>
              <a:rPr lang="en-GB" b="1" dirty="0"/>
              <a:t>2.</a:t>
            </a:r>
            <a:r>
              <a:rPr lang="en-GB" dirty="0"/>
              <a:t> </a:t>
            </a:r>
            <a:r>
              <a:rPr lang="en-GB" b="1" dirty="0"/>
              <a:t>Easy lesson-planning</a:t>
            </a:r>
            <a:r>
              <a:rPr lang="en-GB" dirty="0"/>
              <a:t>. Experience and discuss different simple ways to plan lessons, then practise planning more. </a:t>
            </a:r>
          </a:p>
          <a:p>
            <a:pPr marL="0" indent="0">
              <a:lnSpc>
                <a:spcPct val="70000"/>
              </a:lnSpc>
              <a:buNone/>
            </a:pPr>
            <a:r>
              <a:rPr lang="en-GB" b="1" dirty="0"/>
              <a:t>3. Using stories + help learners start to read and write. </a:t>
            </a:r>
            <a:r>
              <a:rPr lang="en-GB" dirty="0"/>
              <a:t>Using a simple approach, help learners develop literacy with Language Experience Approach.</a:t>
            </a:r>
          </a:p>
          <a:p>
            <a:pPr marL="0" indent="0">
              <a:lnSpc>
                <a:spcPct val="70000"/>
              </a:lnSpc>
              <a:buNone/>
            </a:pPr>
            <a:r>
              <a:rPr lang="en-GB" b="1" dirty="0"/>
              <a:t>4. Classroom management:</a:t>
            </a:r>
            <a:r>
              <a:rPr lang="en-GB" dirty="0"/>
              <a:t> discussion and practical experience of giving instructions, organising classes so different level learners all learn, reviewing and building on learning in a long-term plan and error correction.</a:t>
            </a:r>
          </a:p>
          <a:p>
            <a:pPr marL="0" indent="0">
              <a:lnSpc>
                <a:spcPct val="70000"/>
              </a:lnSpc>
              <a:buNone/>
            </a:pPr>
            <a:r>
              <a:rPr lang="en-GB" b="1" dirty="0"/>
              <a:t>5. Open: </a:t>
            </a:r>
            <a:r>
              <a:rPr lang="en-GB" dirty="0"/>
              <a:t>needs / questions / 1-1 discussions</a:t>
            </a:r>
          </a:p>
          <a:p>
            <a:pPr>
              <a:lnSpc>
                <a:spcPct val="70000"/>
              </a:lnSpc>
            </a:pPr>
            <a:r>
              <a:rPr lang="en-GB" b="1" dirty="0"/>
              <a:t>Follow-up: </a:t>
            </a:r>
            <a:r>
              <a:rPr lang="en-GB" i="1" dirty="0"/>
              <a:t>online materials, opportunity for 1-1 mentoring</a:t>
            </a:r>
          </a:p>
        </p:txBody>
      </p:sp>
    </p:spTree>
    <p:extLst>
      <p:ext uri="{BB962C8B-B14F-4D97-AF65-F5344CB8AC3E}">
        <p14:creationId xmlns:p14="http://schemas.microsoft.com/office/powerpoint/2010/main" val="579663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Resources:</a:t>
            </a:r>
          </a:p>
        </p:txBody>
      </p:sp>
      <p:sp>
        <p:nvSpPr>
          <p:cNvPr id="3" name="Content Placeholder 2"/>
          <p:cNvSpPr>
            <a:spLocks noGrp="1"/>
          </p:cNvSpPr>
          <p:nvPr>
            <p:ph idx="1"/>
          </p:nvPr>
        </p:nvSpPr>
        <p:spPr>
          <a:xfrm>
            <a:off x="357809" y="1457738"/>
            <a:ext cx="11569147" cy="5075583"/>
          </a:xfrm>
        </p:spPr>
        <p:txBody>
          <a:bodyPr>
            <a:normAutofit/>
          </a:bodyPr>
          <a:lstStyle/>
          <a:p>
            <a:pPr marL="0" indent="0">
              <a:buNone/>
            </a:pPr>
            <a:r>
              <a:rPr lang="en-GB" dirty="0">
                <a:hlinkClick r:id="rId2"/>
              </a:rPr>
              <a:t>https://eewiki.newint.org/index.php/For_volunteer_teachers_of_refugees</a:t>
            </a:r>
            <a:endParaRPr lang="en-GB" dirty="0"/>
          </a:p>
          <a:p>
            <a:r>
              <a:rPr lang="en-GB" dirty="0"/>
              <a:t>3 x different types of simple ways to structure lessons / learning, with 4 or 5 examples of each</a:t>
            </a:r>
          </a:p>
          <a:p>
            <a:r>
              <a:rPr lang="en-GB" dirty="0"/>
              <a:t>4 x starter curriculum for beginner, pre-intermediate, intermediate and upper intermediate levels, with functions, grammar, patterns (to help the teacher) and sample tasks (for class)</a:t>
            </a:r>
          </a:p>
          <a:p>
            <a:r>
              <a:rPr lang="en-GB" dirty="0"/>
              <a:t>book + websites for teachers to work on language awareness and background grammar knowledge</a:t>
            </a:r>
          </a:p>
          <a:p>
            <a:r>
              <a:rPr lang="en-GB" dirty="0"/>
              <a:t>teaching ideas: Language Experience Approach (for literacy), with low resources, using stories etc</a:t>
            </a:r>
          </a:p>
          <a:p>
            <a:endParaRPr lang="en-GB" dirty="0"/>
          </a:p>
        </p:txBody>
      </p:sp>
    </p:spTree>
    <p:extLst>
      <p:ext uri="{BB962C8B-B14F-4D97-AF65-F5344CB8AC3E}">
        <p14:creationId xmlns:p14="http://schemas.microsoft.com/office/powerpoint/2010/main" val="2791655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9286" y="365125"/>
            <a:ext cx="9604513" cy="854075"/>
          </a:xfrm>
        </p:spPr>
        <p:txBody>
          <a:bodyPr>
            <a:normAutofit/>
          </a:bodyPr>
          <a:lstStyle/>
          <a:p>
            <a:r>
              <a:rPr lang="en-GB" dirty="0"/>
              <a:t>1) </a:t>
            </a:r>
            <a:r>
              <a:rPr lang="en-GB" b="1" dirty="0"/>
              <a:t>Wednesday evening 6 – 10</a:t>
            </a:r>
            <a:r>
              <a:rPr lang="en-GB" dirty="0"/>
              <a:t>:</a:t>
            </a:r>
          </a:p>
        </p:txBody>
      </p:sp>
      <p:sp>
        <p:nvSpPr>
          <p:cNvPr id="3" name="Content Placeholder 2"/>
          <p:cNvSpPr>
            <a:spLocks noGrp="1"/>
          </p:cNvSpPr>
          <p:nvPr>
            <p:ph idx="1"/>
          </p:nvPr>
        </p:nvSpPr>
        <p:spPr>
          <a:xfrm>
            <a:off x="371061" y="1099930"/>
            <a:ext cx="11608904" cy="5433392"/>
          </a:xfrm>
        </p:spPr>
        <p:txBody>
          <a:bodyPr>
            <a:normAutofit fontScale="70000" lnSpcReduction="20000"/>
          </a:bodyPr>
          <a:lstStyle/>
          <a:p>
            <a:pPr marL="0" indent="0">
              <a:buNone/>
            </a:pPr>
            <a:r>
              <a:rPr lang="en-GB" sz="3600" dirty="0"/>
              <a:t>a) TPR (Total Physical Response) – demonstration in Portuguese and discussion / application</a:t>
            </a:r>
          </a:p>
          <a:p>
            <a:pPr marL="0" indent="0">
              <a:buNone/>
            </a:pPr>
            <a:r>
              <a:rPr lang="en-GB" sz="3600" dirty="0"/>
              <a:t>b) Easy lesson planning – continuation – plan lessons in small groups</a:t>
            </a:r>
          </a:p>
          <a:p>
            <a:pPr marL="0" indent="0">
              <a:buNone/>
            </a:pPr>
            <a:r>
              <a:rPr lang="en-GB" sz="3600" dirty="0"/>
              <a:t>c) ‘Grammar tennis’ / moving lines to test grammar knowledge</a:t>
            </a:r>
          </a:p>
          <a:p>
            <a:pPr marL="0" indent="0">
              <a:buNone/>
            </a:pPr>
            <a:r>
              <a:rPr lang="en-GB" sz="3600" dirty="0"/>
              <a:t>d) Making our teaching more learner-centred: how to make learners more independent</a:t>
            </a:r>
          </a:p>
          <a:p>
            <a:pPr marL="0" indent="0">
              <a:buNone/>
            </a:pPr>
            <a:r>
              <a:rPr lang="en-GB" sz="3600" dirty="0"/>
              <a:t>                        </a:t>
            </a:r>
            <a:r>
              <a:rPr lang="en-GB" sz="4800" dirty="0"/>
              <a:t>2) </a:t>
            </a:r>
            <a:r>
              <a:rPr lang="en-GB" sz="4800" b="1" dirty="0"/>
              <a:t>Thursday morning 10 – 2:</a:t>
            </a:r>
          </a:p>
          <a:p>
            <a:pPr marL="0" indent="0">
              <a:buNone/>
            </a:pPr>
            <a:r>
              <a:rPr lang="en-GB" sz="3600" dirty="0"/>
              <a:t>a) Review basic principles of effective teaching of language</a:t>
            </a:r>
          </a:p>
          <a:p>
            <a:pPr marL="0" indent="0">
              <a:buNone/>
            </a:pPr>
            <a:r>
              <a:rPr lang="en-GB" sz="3600" dirty="0"/>
              <a:t>b) Curriculum development –groups add more grammar / functions / tasks to base suggestions</a:t>
            </a:r>
          </a:p>
          <a:p>
            <a:pPr marL="0" indent="0">
              <a:buNone/>
            </a:pPr>
            <a:r>
              <a:rPr lang="en-GB" sz="3600" dirty="0"/>
              <a:t>c) Ranking / noughts and crosses / Language Experience Approach for literacy</a:t>
            </a:r>
          </a:p>
          <a:p>
            <a:pPr marL="0" indent="0">
              <a:buNone/>
            </a:pPr>
            <a:r>
              <a:rPr lang="en-GB" sz="3600" dirty="0"/>
              <a:t>d) Using Reflect ESOL </a:t>
            </a:r>
            <a:r>
              <a:rPr lang="en-GB" sz="3600" dirty="0" err="1"/>
              <a:t>eg</a:t>
            </a:r>
            <a:r>
              <a:rPr lang="en-GB" sz="3600" dirty="0"/>
              <a:t>. tree diagrams for problems and solutions / river diagrams for processes / ‘</a:t>
            </a:r>
            <a:r>
              <a:rPr lang="en-GB" sz="3600" dirty="0" err="1"/>
              <a:t>chapati</a:t>
            </a:r>
            <a:r>
              <a:rPr lang="en-GB" sz="3600" dirty="0"/>
              <a:t>-diagrams’</a:t>
            </a:r>
          </a:p>
          <a:p>
            <a:pPr marL="0" indent="0">
              <a:buNone/>
            </a:pPr>
            <a:r>
              <a:rPr lang="en-GB" sz="3600" dirty="0"/>
              <a:t>e) Developing teachers’ awareness of language: using timelines to show instead of explain</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1873758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6608" y="365126"/>
            <a:ext cx="9167191" cy="1066110"/>
          </a:xfrm>
        </p:spPr>
        <p:txBody>
          <a:bodyPr>
            <a:normAutofit/>
          </a:bodyPr>
          <a:lstStyle/>
          <a:p>
            <a:r>
              <a:rPr lang="en-GB" sz="6000" b="1" dirty="0"/>
              <a:t>‘Easy lesson planning’</a:t>
            </a:r>
          </a:p>
        </p:txBody>
      </p:sp>
      <p:sp>
        <p:nvSpPr>
          <p:cNvPr id="3" name="Content Placeholder 2"/>
          <p:cNvSpPr>
            <a:spLocks noGrp="1"/>
          </p:cNvSpPr>
          <p:nvPr>
            <p:ph idx="1"/>
          </p:nvPr>
        </p:nvSpPr>
        <p:spPr>
          <a:xfrm>
            <a:off x="490330" y="1431235"/>
            <a:ext cx="10863470" cy="4745728"/>
          </a:xfrm>
        </p:spPr>
        <p:txBody>
          <a:bodyPr>
            <a:normAutofit fontScale="92500" lnSpcReduction="10000"/>
          </a:bodyPr>
          <a:lstStyle/>
          <a:p>
            <a:r>
              <a:rPr lang="en-GB" sz="5400" dirty="0"/>
              <a:t>Look at all the 3 x lesson formats (next 3 slides) and the examples of simple formats for planning lessons.</a:t>
            </a:r>
          </a:p>
          <a:p>
            <a:r>
              <a:rPr lang="en-GB" sz="5400" dirty="0"/>
              <a:t>How can you make the lessons as learner-centred as possible?</a:t>
            </a:r>
          </a:p>
          <a:p>
            <a:r>
              <a:rPr lang="en-GB" sz="5400" dirty="0"/>
              <a:t>Chose a format and make notes on a similar lesson you could use in class.</a:t>
            </a:r>
          </a:p>
        </p:txBody>
      </p:sp>
    </p:spTree>
    <p:extLst>
      <p:ext uri="{BB962C8B-B14F-4D97-AF65-F5344CB8AC3E}">
        <p14:creationId xmlns:p14="http://schemas.microsoft.com/office/powerpoint/2010/main" val="2560392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1) Words &gt; phrases &gt; task:</a:t>
            </a:r>
            <a:r>
              <a:rPr lang="en-GB" dirty="0"/>
              <a:t> </a:t>
            </a:r>
          </a:p>
        </p:txBody>
      </p:sp>
      <p:sp>
        <p:nvSpPr>
          <p:cNvPr id="3" name="Content Placeholder 2"/>
          <p:cNvSpPr>
            <a:spLocks noGrp="1"/>
          </p:cNvSpPr>
          <p:nvPr>
            <p:ph idx="1"/>
          </p:nvPr>
        </p:nvSpPr>
        <p:spPr>
          <a:xfrm>
            <a:off x="401053" y="1427747"/>
            <a:ext cx="11421979" cy="5197642"/>
          </a:xfrm>
        </p:spPr>
        <p:txBody>
          <a:bodyPr>
            <a:normAutofit lnSpcReduction="10000"/>
          </a:bodyPr>
          <a:lstStyle/>
          <a:p>
            <a:pPr marL="0" indent="0">
              <a:buNone/>
            </a:pPr>
            <a:r>
              <a:rPr lang="en-GB" dirty="0"/>
              <a:t>a) </a:t>
            </a:r>
            <a:r>
              <a:rPr lang="en-GB" b="1" dirty="0"/>
              <a:t>Words</a:t>
            </a:r>
            <a:r>
              <a:rPr lang="en-GB" dirty="0"/>
              <a:t> – we start each lesson with 10+ simple words – we show a picture to elicit / show the meaning of the words and repeat each word a few times, then review </a:t>
            </a:r>
          </a:p>
          <a:p>
            <a:pPr marL="0" indent="0">
              <a:buNone/>
            </a:pPr>
            <a:r>
              <a:rPr lang="en-GB" dirty="0"/>
              <a:t>b) </a:t>
            </a:r>
            <a:r>
              <a:rPr lang="en-GB" b="1" dirty="0"/>
              <a:t>Phrases</a:t>
            </a:r>
            <a:r>
              <a:rPr lang="en-GB" dirty="0"/>
              <a:t> – then we learn some useful phrases – we show a picture context to see the meaning of the phrases and repeat, and build up a dialogue with picture prompts, repeating regularly </a:t>
            </a:r>
          </a:p>
          <a:p>
            <a:pPr marL="0" indent="0">
              <a:buNone/>
            </a:pPr>
            <a:r>
              <a:rPr lang="en-GB" dirty="0"/>
              <a:t>c) </a:t>
            </a:r>
            <a:r>
              <a:rPr lang="en-GB" b="1" dirty="0"/>
              <a:t>(optional) Grammar </a:t>
            </a:r>
            <a:r>
              <a:rPr lang="en-GB" dirty="0"/>
              <a:t>focus - if the learners are ready for this, we then look at some of the grammar patterns – we look at tables to see how the language works </a:t>
            </a:r>
          </a:p>
          <a:p>
            <a:pPr marL="0" indent="0">
              <a:buNone/>
            </a:pPr>
            <a:r>
              <a:rPr lang="en-GB" dirty="0"/>
              <a:t>d) </a:t>
            </a:r>
            <a:r>
              <a:rPr lang="en-GB" b="1" dirty="0"/>
              <a:t>Task</a:t>
            </a:r>
            <a:r>
              <a:rPr lang="en-GB" dirty="0"/>
              <a:t> – we then use the language in a task where the students, in pairs can practise the new language in a real-life situation. If relevant/if the learners are ready for this, the teacher can show some language errors they made and see the learners can correct them. </a:t>
            </a:r>
          </a:p>
          <a:p>
            <a:endParaRPr lang="en-GB" dirty="0"/>
          </a:p>
        </p:txBody>
      </p:sp>
    </p:spTree>
    <p:extLst>
      <p:ext uri="{BB962C8B-B14F-4D97-AF65-F5344CB8AC3E}">
        <p14:creationId xmlns:p14="http://schemas.microsoft.com/office/powerpoint/2010/main" val="174254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3) Test &gt; teach &gt; test / (Task-based learning):</a:t>
            </a:r>
            <a:r>
              <a:rPr lang="en-GB" dirty="0"/>
              <a:t> </a:t>
            </a:r>
          </a:p>
        </p:txBody>
      </p:sp>
      <p:sp>
        <p:nvSpPr>
          <p:cNvPr id="3" name="Content Placeholder 2"/>
          <p:cNvSpPr>
            <a:spLocks noGrp="1"/>
          </p:cNvSpPr>
          <p:nvPr>
            <p:ph idx="1"/>
          </p:nvPr>
        </p:nvSpPr>
        <p:spPr>
          <a:xfrm>
            <a:off x="352927" y="1427746"/>
            <a:ext cx="11614484" cy="5229727"/>
          </a:xfrm>
        </p:spPr>
        <p:txBody>
          <a:bodyPr>
            <a:normAutofit lnSpcReduction="10000"/>
          </a:bodyPr>
          <a:lstStyle/>
          <a:p>
            <a:pPr marL="0" indent="0">
              <a:buNone/>
            </a:pPr>
            <a:r>
              <a:rPr lang="en-GB" sz="3200" dirty="0"/>
              <a:t>a) Get learners to do </a:t>
            </a:r>
            <a:r>
              <a:rPr lang="en-GB" sz="3200" b="1" dirty="0"/>
              <a:t>a task </a:t>
            </a:r>
            <a:r>
              <a:rPr lang="en-GB" sz="3200" dirty="0" err="1"/>
              <a:t>eg</a:t>
            </a:r>
            <a:r>
              <a:rPr lang="en-GB" sz="3200" dirty="0"/>
              <a:t>. Pairs recommend what food is best to grow in a small vegetable garden </a:t>
            </a:r>
          </a:p>
          <a:p>
            <a:pPr marL="0" indent="0">
              <a:buNone/>
            </a:pPr>
            <a:r>
              <a:rPr lang="en-GB" sz="3200" dirty="0"/>
              <a:t>b)</a:t>
            </a:r>
            <a:r>
              <a:rPr lang="en-GB" sz="3200" dirty="0" err="1"/>
              <a:t>i</a:t>
            </a:r>
            <a:r>
              <a:rPr lang="en-GB" sz="3200" dirty="0"/>
              <a:t>/ Teacher write up all the </a:t>
            </a:r>
            <a:r>
              <a:rPr lang="en-GB" sz="3200" b="1" dirty="0"/>
              <a:t>words</a:t>
            </a:r>
            <a:r>
              <a:rPr lang="en-GB" sz="3200" dirty="0"/>
              <a:t> learners didn’t know / needed / used with errors in pronunciation or usage – focus on, repeat, check meaning </a:t>
            </a:r>
          </a:p>
          <a:p>
            <a:pPr marL="0" indent="0">
              <a:buNone/>
            </a:pPr>
            <a:r>
              <a:rPr lang="en-GB" sz="3200" dirty="0"/>
              <a:t>b)ii/ Teacher guide learners to </a:t>
            </a:r>
            <a:r>
              <a:rPr lang="en-GB" sz="3200" b="1" dirty="0"/>
              <a:t>phrases</a:t>
            </a:r>
            <a:r>
              <a:rPr lang="en-GB" sz="3200" dirty="0"/>
              <a:t> they can use to make recommendations </a:t>
            </a:r>
            <a:r>
              <a:rPr lang="en-GB" sz="3200" dirty="0" err="1"/>
              <a:t>eg</a:t>
            </a:r>
            <a:r>
              <a:rPr lang="en-GB" sz="3200" dirty="0"/>
              <a:t>. ‘I think you should ...’ ‘If I were you, I’d ...’ Learners think of more examples, repeat, practise. </a:t>
            </a:r>
          </a:p>
          <a:p>
            <a:pPr marL="0" indent="0">
              <a:buNone/>
            </a:pPr>
            <a:r>
              <a:rPr lang="en-GB" sz="3200" dirty="0"/>
              <a:t>c) Different pairs from stage a) do a </a:t>
            </a:r>
            <a:r>
              <a:rPr lang="en-GB" sz="3200" b="1" dirty="0"/>
              <a:t>similar task</a:t>
            </a:r>
            <a:r>
              <a:rPr lang="en-GB" sz="3200" dirty="0"/>
              <a:t>, using all the language they’ve worked on </a:t>
            </a:r>
            <a:r>
              <a:rPr lang="en-GB" sz="3200" dirty="0" err="1"/>
              <a:t>eg</a:t>
            </a:r>
            <a:r>
              <a:rPr lang="en-GB" sz="3200" dirty="0"/>
              <a:t>. Recommend to each other what food is best to grow in a farm </a:t>
            </a:r>
          </a:p>
          <a:p>
            <a:endParaRPr lang="en-GB" dirty="0"/>
          </a:p>
        </p:txBody>
      </p:sp>
    </p:spTree>
    <p:extLst>
      <p:ext uri="{BB962C8B-B14F-4D97-AF65-F5344CB8AC3E}">
        <p14:creationId xmlns:p14="http://schemas.microsoft.com/office/powerpoint/2010/main" val="1338293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2) Words &gt; reading &gt; speaking/writing:</a:t>
            </a:r>
            <a:r>
              <a:rPr lang="en-GB" dirty="0"/>
              <a:t> </a:t>
            </a:r>
          </a:p>
        </p:txBody>
      </p:sp>
      <p:sp>
        <p:nvSpPr>
          <p:cNvPr id="3" name="Content Placeholder 2"/>
          <p:cNvSpPr>
            <a:spLocks noGrp="1"/>
          </p:cNvSpPr>
          <p:nvPr>
            <p:ph idx="1"/>
          </p:nvPr>
        </p:nvSpPr>
        <p:spPr>
          <a:xfrm>
            <a:off x="240632" y="1475874"/>
            <a:ext cx="11646568" cy="5102347"/>
          </a:xfrm>
        </p:spPr>
        <p:txBody>
          <a:bodyPr>
            <a:normAutofit lnSpcReduction="10000"/>
          </a:bodyPr>
          <a:lstStyle/>
          <a:p>
            <a:pPr marL="0" indent="0">
              <a:buNone/>
            </a:pPr>
            <a:r>
              <a:rPr lang="en-GB" dirty="0"/>
              <a:t>a) </a:t>
            </a:r>
            <a:r>
              <a:rPr lang="en-GB" b="1" dirty="0"/>
              <a:t>Vocabulary</a:t>
            </a:r>
            <a:r>
              <a:rPr lang="en-GB" dirty="0"/>
              <a:t> – pre-teach some of the more difficult words/phrases in the reading to help with understanding </a:t>
            </a:r>
            <a:r>
              <a:rPr lang="en-GB" dirty="0" err="1"/>
              <a:t>eg</a:t>
            </a:r>
            <a:r>
              <a:rPr lang="en-GB" dirty="0"/>
              <a:t>. Showing pictures, laminated cards to match word and simple definition </a:t>
            </a:r>
          </a:p>
          <a:p>
            <a:pPr marL="0" indent="0">
              <a:buNone/>
            </a:pPr>
            <a:r>
              <a:rPr lang="en-GB" dirty="0"/>
              <a:t>b) </a:t>
            </a:r>
            <a:r>
              <a:rPr lang="en-GB" b="1" dirty="0"/>
              <a:t>Pre-reading</a:t>
            </a:r>
            <a:r>
              <a:rPr lang="en-GB" dirty="0"/>
              <a:t> – learners predict content of text from heading, accompanying visual(s), words you’ve just done, questions they’d like to find out about the topic </a:t>
            </a:r>
            <a:r>
              <a:rPr lang="en-GB" dirty="0" err="1"/>
              <a:t>etc</a:t>
            </a:r>
            <a:r>
              <a:rPr lang="en-GB" dirty="0"/>
              <a:t> </a:t>
            </a:r>
          </a:p>
          <a:p>
            <a:pPr marL="0" indent="0">
              <a:buNone/>
            </a:pPr>
            <a:r>
              <a:rPr lang="en-GB" dirty="0"/>
              <a:t>c) </a:t>
            </a:r>
            <a:r>
              <a:rPr lang="en-GB" b="1" dirty="0"/>
              <a:t>Understanding the reading </a:t>
            </a:r>
            <a:r>
              <a:rPr lang="en-GB" dirty="0"/>
              <a:t>– set a simple overview task for a first quick read (</a:t>
            </a:r>
            <a:r>
              <a:rPr lang="en-GB" dirty="0" err="1"/>
              <a:t>eg</a:t>
            </a:r>
            <a:r>
              <a:rPr lang="en-GB" dirty="0"/>
              <a:t>. Is it positive or negative? What’s the problem and the solution?), then a task that requires more detailed reading (</a:t>
            </a:r>
            <a:r>
              <a:rPr lang="en-GB" dirty="0" err="1"/>
              <a:t>eg</a:t>
            </a:r>
            <a:r>
              <a:rPr lang="en-GB" dirty="0"/>
              <a:t>. What? When? Where? Why? How?). Learners discuss each task in pairs after reading. Group feedback to check and guide. </a:t>
            </a:r>
          </a:p>
          <a:p>
            <a:pPr marL="0" indent="0">
              <a:buNone/>
            </a:pPr>
            <a:r>
              <a:rPr lang="en-GB" dirty="0"/>
              <a:t>d) Set a </a:t>
            </a:r>
            <a:r>
              <a:rPr lang="en-GB" b="1" dirty="0"/>
              <a:t>speaking or writing task </a:t>
            </a:r>
            <a:r>
              <a:rPr lang="en-GB" dirty="0"/>
              <a:t>related to the reading for learners to do in pairs or small groups</a:t>
            </a:r>
          </a:p>
          <a:p>
            <a:endParaRPr lang="en-GB" dirty="0"/>
          </a:p>
        </p:txBody>
      </p:sp>
    </p:spTree>
    <p:extLst>
      <p:ext uri="{BB962C8B-B14F-4D97-AF65-F5344CB8AC3E}">
        <p14:creationId xmlns:p14="http://schemas.microsoft.com/office/powerpoint/2010/main" val="20839770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566</TotalTime>
  <Words>1893</Words>
  <Application>Microsoft Office PowerPoint</Application>
  <PresentationFormat>Widescreen</PresentationFormat>
  <Paragraphs>122</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Polykastro</vt:lpstr>
      <vt:lpstr>Warmer / energiser:</vt:lpstr>
      <vt:lpstr>Training last Sunday in Thessaloniki:       Teaching English: An introduction to language, planning and classroom management </vt:lpstr>
      <vt:lpstr>Resources:</vt:lpstr>
      <vt:lpstr>1) Wednesday evening 6 – 10:</vt:lpstr>
      <vt:lpstr>‘Easy lesson planning’</vt:lpstr>
      <vt:lpstr>1) Words &gt; phrases &gt; task: </vt:lpstr>
      <vt:lpstr>3) Test &gt; teach &gt; test / (Task-based learning): </vt:lpstr>
      <vt:lpstr>2) Words &gt; reading &gt; speaking/writing: </vt:lpstr>
      <vt:lpstr>Total Physical Response </vt:lpstr>
      <vt:lpstr>Basic Principles of teaching after the TPR demonstration in Portuguese:  Put these in order of importance:</vt:lpstr>
      <vt:lpstr>10 principles for teaching English – what, why and how     -    match the paragraph to the column (laminated cards):  </vt:lpstr>
      <vt:lpstr>Building a curriculum: long-term planning:  review / build on what they know / recycle</vt:lpstr>
      <vt:lpstr>Reflect ESOL – participatory approach, based on Paulo Freire and very suitable for learners suffering from trauma</vt:lpstr>
      <vt:lpstr>Other teaching ideas:</vt:lpstr>
      <vt:lpstr>1) What is grammar?  2) How can you show it instead of explain it? 3) Do you / learners need to know the technical terms?</vt:lpstr>
      <vt:lpstr>Show the difference between:</vt:lpstr>
      <vt:lpstr>More differences to show (with no words):</vt:lpstr>
      <vt:lpstr>How to develop teachers’ awareness of language?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Polykastro</dc:title>
  <dc:creator>Linda Ruas</dc:creator>
  <cp:lastModifiedBy>Linda Ruas</cp:lastModifiedBy>
  <cp:revision>8</cp:revision>
  <dcterms:created xsi:type="dcterms:W3CDTF">2017-05-31T07:06:25Z</dcterms:created>
  <dcterms:modified xsi:type="dcterms:W3CDTF">2017-06-02T13:43:38Z</dcterms:modified>
</cp:coreProperties>
</file>